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Lst>
  <p:sldIdLst>
    <p:sldId id="256" r:id="rId3"/>
    <p:sldId id="347" r:id="rId4"/>
    <p:sldId id="372" r:id="rId5"/>
    <p:sldId id="333" r:id="rId6"/>
    <p:sldId id="349" r:id="rId7"/>
    <p:sldId id="330" r:id="rId8"/>
    <p:sldId id="331" r:id="rId9"/>
    <p:sldId id="332" r:id="rId10"/>
    <p:sldId id="327" r:id="rId11"/>
    <p:sldId id="337" r:id="rId12"/>
    <p:sldId id="353" r:id="rId13"/>
    <p:sldId id="342" r:id="rId14"/>
    <p:sldId id="329" r:id="rId15"/>
    <p:sldId id="373" r:id="rId16"/>
    <p:sldId id="343" r:id="rId17"/>
    <p:sldId id="374" r:id="rId18"/>
    <p:sldId id="345" r:id="rId19"/>
    <p:sldId id="375" r:id="rId20"/>
    <p:sldId id="344" r:id="rId21"/>
    <p:sldId id="376" r:id="rId22"/>
    <p:sldId id="31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CCFF"/>
    <a:srgbClr val="FFFF66"/>
    <a:srgbClr val="FFFFCC"/>
    <a:srgbClr val="FAAEB0"/>
    <a:srgbClr val="FFA12A"/>
    <a:srgbClr val="71D400"/>
    <a:srgbClr val="FFCCCC"/>
    <a:srgbClr val="FF5D1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78" d="100"/>
          <a:sy n="78" d="100"/>
        </p:scale>
        <p:origin x="739"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2024/10/14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14-Oct-24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sp>
        <p:nvSpPr>
          <p:cNvPr id="7" name="矩形 26">
            <a:extLst>
              <a:ext uri="{FF2B5EF4-FFF2-40B4-BE49-F238E27FC236}">
                <a16:creationId xmlns:a16="http://schemas.microsoft.com/office/drawing/2014/main" id="{81058290-CF20-FC47-AE82-7D01242BC161}"/>
              </a:ext>
            </a:extLst>
          </p:cNvPr>
          <p:cNvSpPr/>
          <p:nvPr/>
        </p:nvSpPr>
        <p:spPr>
          <a:xfrm>
            <a:off x="1351840" y="753449"/>
            <a:ext cx="9740444" cy="707886"/>
          </a:xfrm>
          <a:prstGeom prst="rect">
            <a:avLst/>
          </a:prstGeom>
          <a:noFill/>
          <a:ln w="9525">
            <a:noFill/>
            <a:miter lim="800000"/>
            <a:headEnd/>
            <a:tailEnd/>
          </a:ln>
          <a:effectLst/>
        </p:spPr>
        <p:txBody>
          <a:bodyPr wrap="square">
            <a:spAutoFit/>
          </a:bodyPr>
          <a:lstStyle/>
          <a:p>
            <a:pPr algn="ctr"/>
            <a:r>
              <a:rPr lang="en-US" altLang="zh-CN" sz="4000" dirty="0">
                <a:solidFill>
                  <a:srgbClr val="00B050"/>
                </a:solidFill>
                <a:latin typeface="Nunito Black" pitchFamily="2" charset="0"/>
                <a:ea typeface="Open Sans" panose="020B0606030504020204" pitchFamily="34" charset="0"/>
                <a:cs typeface="Open Sans" panose="020B0606030504020204" pitchFamily="34" charset="0"/>
                <a:sym typeface="+mn-lt"/>
              </a:rPr>
              <a:t>ĐỌC</a:t>
            </a:r>
            <a:endParaRPr lang="zh-CN" altLang="en-US" sz="4000" dirty="0">
              <a:solidFill>
                <a:srgbClr val="00B050"/>
              </a:solidFill>
              <a:latin typeface="Nunito Black" pitchFamily="2" charset="0"/>
              <a:cs typeface="Open Sans" panose="020B0606030504020204" pitchFamily="34" charset="0"/>
              <a:sym typeface="+mn-lt"/>
            </a:endParaRPr>
          </a:p>
        </p:txBody>
      </p:sp>
      <p:sp>
        <p:nvSpPr>
          <p:cNvPr id="4" name="Rounded Rectangle 3"/>
          <p:cNvSpPr/>
          <p:nvPr/>
        </p:nvSpPr>
        <p:spPr>
          <a:xfrm>
            <a:off x="2637147" y="1986568"/>
            <a:ext cx="6987209" cy="5894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Nunito Black" pitchFamily="2" charset="0"/>
              </a:rPr>
              <a:t>BàI</a:t>
            </a:r>
            <a:r>
              <a:rPr lang="en-US" sz="3200" dirty="0">
                <a:solidFill>
                  <a:srgbClr val="FF0000"/>
                </a:solidFill>
                <a:latin typeface="Nunito Black" pitchFamily="2" charset="0"/>
              </a:rPr>
              <a:t> 11: LỜI GIẢI TOÁN ĐẶC BIỆT</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1023383" y="1500694"/>
            <a:ext cx="8895736" cy="4848176"/>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7"/>
          <a:stretch>
            <a:fillRect/>
          </a:stretch>
        </p:blipFill>
        <p:spPr>
          <a:xfrm>
            <a:off x="-25564" y="120483"/>
            <a:ext cx="2426352" cy="1552660"/>
          </a:xfrm>
          <a:prstGeom prst="rect">
            <a:avLst/>
          </a:prstGeom>
        </p:spPr>
      </p:pic>
    </p:spTree>
    <p:extLst>
      <p:ext uri="{BB962C8B-B14F-4D97-AF65-F5344CB8AC3E}">
        <p14:creationId xmlns:p14="http://schemas.microsoft.com/office/powerpoint/2010/main" val="85517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toàn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bài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568E8B30-18EB-CEA4-1536-86D0768112CA}"/>
              </a:ext>
            </a:extLst>
          </p:cNvPr>
          <p:cNvSpPr txBox="1"/>
          <p:nvPr/>
        </p:nvSpPr>
        <p:spPr>
          <a:xfrm>
            <a:off x="333829" y="-143758"/>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a:solidFill>
                  <a:srgbClr val="FF0000"/>
                </a:solidFill>
                <a:latin typeface="Baloo 2 ExtraBold" pitchFamily="2" charset="0"/>
                <a:cs typeface="Baloo 2 ExtraBold" pitchFamily="2" charset="0"/>
              </a:rPr>
              <a:t>Lời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giải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toán</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đặc</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biệt</a:t>
            </a:r>
            <a:endParaRPr lang="en-US" sz="4000" b="0" i="0" dirty="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11722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855743" y="4326231"/>
            <a:ext cx="6552000" cy="861774"/>
          </a:xfrm>
          <a:prstGeom prst="rect">
            <a:avLst/>
          </a:prstGeom>
          <a:noFill/>
        </p:spPr>
        <p:txBody>
          <a:bodyPr wrap="square" rtlCol="0">
            <a:spAutoFit/>
          </a:bodyPr>
          <a:lstStyle/>
          <a:p>
            <a:r>
              <a:rPr lang="en-US" sz="5000" b="1" dirty="0" err="1">
                <a:solidFill>
                  <a:srgbClr val="71D400"/>
                </a:solidFill>
                <a:latin typeface="Sigmar One" panose="00000500000000000000" pitchFamily="2" charset="0"/>
              </a:rPr>
              <a:t>Trả</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lời</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câu</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hỏi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6" name="Cloud 5">
            <a:extLst>
              <a:ext uri="{FF2B5EF4-FFF2-40B4-BE49-F238E27FC236}">
                <a16:creationId xmlns:a16="http://schemas.microsoft.com/office/drawing/2014/main" id="{5B95967D-E221-71F3-A00B-A57A89BFF3F0}"/>
              </a:ext>
            </a:extLst>
          </p:cNvPr>
          <p:cNvSpPr/>
          <p:nvPr/>
        </p:nvSpPr>
        <p:spPr>
          <a:xfrm>
            <a:off x="1136433" y="1339082"/>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Câu 1</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Vích-tô</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Huy-gô</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bộc</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lộ</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năng</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khiếu</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gì</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498101" y="1708807"/>
            <a:ext cx="7522592"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Nunito" pitchFamily="2" charset="0"/>
                <a:ea typeface="+mn-ea"/>
                <a:cs typeface="+mn-cs"/>
              </a:rPr>
              <a:t>Vích-tô Huy-gô đã bộc lộ năng khiếu thơ ca của mình từ rất sớm.</a:t>
            </a:r>
            <a:endParaRPr kumimoji="0" lang="en-US" sz="3600" b="1" i="0" u="none" strike="noStrike" kern="1200" cap="none" spc="0" normalizeH="0" baseline="0" noProof="0" dirty="0">
              <a:ln>
                <a:noFill/>
              </a:ln>
              <a:solidFill>
                <a:prstClr val="black"/>
              </a:solidFill>
              <a:effectLst/>
              <a:uLnTx/>
              <a:uFillTx/>
              <a:latin typeface="Nunito" pitchFamily="2" charset="0"/>
              <a:ea typeface="+mn-ea"/>
              <a:cs typeface="+mn-cs"/>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30951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
        <p:nvSpPr>
          <p:cNvPr id="6" name="Cloud 5">
            <a:extLst>
              <a:ext uri="{FF2B5EF4-FFF2-40B4-BE49-F238E27FC236}">
                <a16:creationId xmlns:a16="http://schemas.microsoft.com/office/drawing/2014/main" id="{5B95967D-E221-71F3-A00B-A57A89BFF3F0}"/>
              </a:ext>
            </a:extLst>
          </p:cNvPr>
          <p:cNvSpPr/>
          <p:nvPr/>
        </p:nvSpPr>
        <p:spPr>
          <a:xfrm>
            <a:off x="405095" y="1857860"/>
            <a:ext cx="3016835" cy="165759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rPr>
              <a:t>Câu 2</a:t>
            </a:r>
            <a:r>
              <a:rPr kumimoji="0" lang="en-US" sz="2800" b="1"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kiểm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tra</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Toán</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thầy</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lại</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lo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lắng</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cho</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Vích</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-to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Huy-gô</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vi-VN" sz="2800" b="1"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634597" y="2011471"/>
            <a:ext cx="715985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giờ</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kiểm</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tra</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Toán</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thầy</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giáo</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lo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lắng</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cho</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Vích</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-to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Huy-gô</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khi</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mải</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miết</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làm</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bài</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thì</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không</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Huy-gô</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lại</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ngồi</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cắn</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bút</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từ</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đầu</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pitchFamily="2" charset="0"/>
                <a:ea typeface="+mn-ea"/>
                <a:cs typeface="+mn-cs"/>
              </a:rPr>
              <a:t>giờ</a:t>
            </a:r>
            <a:r>
              <a:rPr kumimoji="0" lang="en-US" sz="2800" b="1" i="0" u="none" strike="noStrike" kern="1200" cap="none" spc="0" normalizeH="0" baseline="0" noProof="0" dirty="0">
                <a:ln>
                  <a:noFill/>
                </a:ln>
                <a:solidFill>
                  <a:prstClr val="black"/>
                </a:solidFill>
                <a:effectLst/>
                <a:uLnTx/>
                <a:uFillTx/>
                <a:latin typeface="Nunito" pitchFamily="2"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Tree>
    <p:extLst>
      <p:ext uri="{BB962C8B-B14F-4D97-AF65-F5344CB8AC3E}">
        <p14:creationId xmlns:p14="http://schemas.microsoft.com/office/powerpoint/2010/main" val="406886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26" presetClass="emph" presetSubtype="0" fill="hold" grpId="1" nodeType="with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rPr>
              <a:t> 3</a:t>
            </a:r>
            <a:r>
              <a:rPr kumimoji="0" lang="en-US" sz="2800" b="0"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thầy</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lại</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reo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khi</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xem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bài</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Vích</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-to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Huy-gô</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00206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a. </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Huy-gô</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nộp</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bài</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đúng</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giờ</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b.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Huy-gô</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làm</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đúng</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mn-cs"/>
              </a:rPr>
              <a:t>số</a:t>
            </a:r>
            <a:r>
              <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c. </a:t>
            </a:r>
            <a:r>
              <a:rPr kumimoji="0" lang="vi-VN" sz="2800" b="1" i="0" u="none" strike="noStrike" kern="1200" cap="none" spc="0" normalizeH="0" baseline="0" noProof="0" dirty="0">
                <a:ln>
                  <a:noFill/>
                </a:ln>
                <a:solidFill>
                  <a:srgbClr val="00B050"/>
                </a:solidFill>
                <a:effectLst/>
                <a:uLnTx/>
                <a:uFillTx/>
                <a:latin typeface="Nunito Black" pitchFamily="2" charset="0"/>
                <a:ea typeface="+mn-ea"/>
                <a:cs typeface="+mn-cs"/>
              </a:rPr>
              <a:t>Vì lời giải toán được Huy-gô viết bằng thơ.</a:t>
            </a:r>
            <a:endParaRPr kumimoji="0" lang="en-US" sz="2800" b="1"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
        <p:nvSpPr>
          <p:cNvPr id="4" name="Oval 3"/>
          <p:cNvSpPr/>
          <p:nvPr/>
        </p:nvSpPr>
        <p:spPr>
          <a:xfrm>
            <a:off x="1025694" y="4174749"/>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0207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51405" y="740420"/>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03023" y="4316804"/>
            <a:ext cx="6552000" cy="1107996"/>
          </a:xfrm>
          <a:prstGeom prst="rect">
            <a:avLst/>
          </a:prstGeom>
          <a:noFill/>
        </p:spPr>
        <p:txBody>
          <a:bodyPr wrap="square" rtlCol="0">
            <a:spAutoFit/>
          </a:bodyPr>
          <a:lstStyle/>
          <a:p>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91872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rPr>
              <a:t>Câu </a:t>
            </a:r>
            <a:r>
              <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rPr>
              <a:t>4</a:t>
            </a:r>
            <a:r>
              <a:rPr kumimoji="0" lang="en-US" sz="2800" b="0"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rPr>
              <a:t>: </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Qua giờ kiểm tra Toán, em thấy Huy-gô là người thế nào?</a:t>
            </a:r>
            <a:endParaRPr kumimoji="0" lang="vi-VN"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Nunito Black" pitchFamily="2" charset="0"/>
                <a:ea typeface="+mn-ea"/>
                <a:cs typeface="+mn-cs"/>
              </a:rPr>
              <a:t>Qua giờ kiểm tra Toán, em thấy Vích-to Huy-gô không chỉ là một cậu bé thông minh mà còn là một người có năng khiếu thơ ca.</a:t>
            </a:r>
            <a:endParaRPr kumimoji="0" lang="vi-VN" sz="2800" b="1" i="0" u="none" strike="noStrike" kern="1200" cap="none" spc="0" normalizeH="0" baseline="0" noProof="0" dirty="0">
              <a:ln>
                <a:noFill/>
              </a:ln>
              <a:solidFill>
                <a:srgbClr val="C00000"/>
              </a:solidFill>
              <a:effectLst/>
              <a:uLnTx/>
              <a:uFillTx/>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38368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97A9-F37D-BF48-DFED-40EC0C0F8556}"/>
              </a:ext>
            </a:extLst>
          </p:cNvPr>
          <p:cNvSpPr txBox="1"/>
          <p:nvPr/>
        </p:nvSpPr>
        <p:spPr>
          <a:xfrm>
            <a:off x="6457361" y="2551400"/>
            <a:ext cx="5950869" cy="14258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err="1">
                <a:solidFill>
                  <a:srgbClr val="FFFF00"/>
                </a:solidFill>
                <a:latin typeface="Sigmar One" panose="00000500000000000000" pitchFamily="2" charset="0"/>
                <a:ea typeface="+mj-ea"/>
                <a:cs typeface="+mj-cs"/>
              </a:rPr>
              <a:t>Củng</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cố</a:t>
            </a:r>
            <a:endParaRPr lang="en-US" sz="7200" dirty="0">
              <a:solidFill>
                <a:srgbClr val="FFFF00"/>
              </a:solidFill>
              <a:latin typeface="Sigmar One" panose="00000500000000000000" pitchFamily="2" charset="0"/>
              <a:ea typeface="+mj-ea"/>
              <a:cs typeface="+mj-cs"/>
            </a:endParaRPr>
          </a:p>
          <a:p>
            <a:pPr>
              <a:lnSpc>
                <a:spcPct val="90000"/>
              </a:lnSpc>
              <a:spcBef>
                <a:spcPct val="0"/>
              </a:spcBef>
              <a:spcAft>
                <a:spcPts val="600"/>
              </a:spcAft>
            </a:pP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dặn</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dò</a:t>
            </a:r>
            <a:endParaRPr lang="en-US" sz="7200" dirty="0">
              <a:solidFill>
                <a:srgbClr val="FFFF00"/>
              </a:solidFill>
              <a:latin typeface="Sigmar One" panose="00000500000000000000" pitchFamily="2" charset="0"/>
              <a:ea typeface="+mj-ea"/>
              <a:cs typeface="+mj-cs"/>
            </a:endParaRPr>
          </a:p>
        </p:txBody>
      </p:sp>
      <p:pic>
        <p:nvPicPr>
          <p:cNvPr id="2" name="Picture 1">
            <a:extLst>
              <a:ext uri="{FF2B5EF4-FFF2-40B4-BE49-F238E27FC236}">
                <a16:creationId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07332" y="-381768"/>
            <a:ext cx="7458294" cy="63032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7450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9408" y="184206"/>
            <a:ext cx="9279949" cy="4300738"/>
          </a:xfrm>
          <a:prstGeom prst="rect">
            <a:avLst/>
          </a:prstGeom>
        </p:spPr>
      </p:pic>
      <p:sp>
        <p:nvSpPr>
          <p:cNvPr id="17" name="Cloud 16">
            <a:extLst>
              <a:ext uri="{FF2B5EF4-FFF2-40B4-BE49-F238E27FC236}">
                <a16:creationId xmlns:a16="http://schemas.microsoft.com/office/drawing/2014/main" id="{5B95967D-E221-71F3-A00B-A57A89BFF3F0}"/>
              </a:ext>
            </a:extLst>
          </p:cNvPr>
          <p:cNvSpPr/>
          <p:nvPr/>
        </p:nvSpPr>
        <p:spPr>
          <a:xfrm>
            <a:off x="99391" y="1663177"/>
            <a:ext cx="4128686" cy="232116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nhóm</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trả</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lời</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câu</a:t>
            </a:r>
            <a:r>
              <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hỏi</a:t>
            </a:r>
            <a:endParaRPr kumimoji="0" lang="en-US" sz="2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22" name="TextBox 21">
            <a:extLst>
              <a:ext uri="{FF2B5EF4-FFF2-40B4-BE49-F238E27FC236}">
                <a16:creationId xmlns:a16="http://schemas.microsoft.com/office/drawing/2014/main" id="{A226BFA4-503E-7D75-A4A0-3AB7F4A203DA}"/>
              </a:ext>
            </a:extLst>
          </p:cNvPr>
          <p:cNvSpPr txBox="1"/>
          <p:nvPr/>
        </p:nvSpPr>
        <p:spPr>
          <a:xfrm>
            <a:off x="2752373" y="4874959"/>
            <a:ext cx="7069015" cy="1328023"/>
          </a:xfrm>
          <a:prstGeom prst="roundRect">
            <a:avLst/>
          </a:prstGeom>
          <a:solidFill>
            <a:srgbClr val="FFFFCC"/>
          </a:solidFill>
          <a:ln w="28575">
            <a:solidFill>
              <a:srgbClr val="217875"/>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Gợi ý:</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Đề</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bài</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của</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bài</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toán</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được</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viết</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dưới</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dạng</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gì</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Đi</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tìm</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đáp</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án</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của</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bài</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4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toán</a:t>
            </a:r>
            <a:r>
              <a:rPr kumimoji="0" lang="en-US" sz="24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a:t>
            </a:r>
          </a:p>
        </p:txBody>
      </p:sp>
    </p:spTree>
    <p:extLst>
      <p:ext uri="{BB962C8B-B14F-4D97-AF65-F5344CB8AC3E}">
        <p14:creationId xmlns:p14="http://schemas.microsoft.com/office/powerpoint/2010/main" val="10348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488003" y="-394166"/>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608073" y="4439353"/>
            <a:ext cx="5706368" cy="923330"/>
          </a:xfrm>
          <a:prstGeom prst="rect">
            <a:avLst/>
          </a:prstGeom>
          <a:noFill/>
        </p:spPr>
        <p:txBody>
          <a:bodyPr wrap="square" rtlCol="0">
            <a:spAutoFit/>
          </a:bodyPr>
          <a:lstStyle/>
          <a:p>
            <a:r>
              <a:rPr lang="en-US" sz="5400" b="1" dirty="0" err="1">
                <a:solidFill>
                  <a:srgbClr val="71D400"/>
                </a:solidFill>
                <a:latin typeface="Sigmar One" panose="00000500000000000000" pitchFamily="2" charset="0"/>
              </a:rPr>
              <a:t>Đọc</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văn</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bản</a:t>
            </a:r>
            <a:endParaRPr lang="en-US" sz="54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499828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E8B30-18EB-CEA4-1536-86D0768112CA}"/>
              </a:ext>
            </a:extLst>
          </p:cNvPr>
          <p:cNvSpPr txBox="1"/>
          <p:nvPr/>
        </p:nvSpPr>
        <p:spPr>
          <a:xfrm>
            <a:off x="329938" y="122549"/>
            <a:ext cx="11660957" cy="6863417"/>
          </a:xfrm>
          <a:prstGeom prst="rect">
            <a:avLst/>
          </a:prstGeom>
          <a:noFill/>
        </p:spPr>
        <p:txBody>
          <a:bodyPr wrap="square">
            <a:spAutoFit/>
          </a:bodyPr>
          <a:lstStyle/>
          <a:p>
            <a:pPr algn="ctr"/>
            <a:endParaRPr lang="en-US" sz="2800" dirty="0">
              <a:solidFill>
                <a:srgbClr val="FF0000"/>
              </a:solidFill>
              <a:latin typeface="Nunito" pitchFamily="2" charset="0"/>
              <a:cs typeface="Baloo 2 ExtraBold" pitchFamily="2" charset="0"/>
            </a:endParaRPr>
          </a:p>
          <a:p>
            <a:r>
              <a:rPr lang="en-US" sz="2800" b="0" i="0" dirty="0">
                <a:solidFill>
                  <a:srgbClr val="FF0000"/>
                </a:solidFill>
                <a:effectLst/>
                <a:latin typeface="Nunito" pitchFamily="2" charset="0"/>
                <a:cs typeface="Baloo 2 ExtraBold" pitchFamily="2" charset="0"/>
              </a:rPr>
              <a:t>                LỜI GIẢI TOÁN ĐẶC BIỆT</a:t>
            </a:r>
          </a:p>
          <a:p>
            <a:pPr algn="just"/>
            <a:r>
              <a:rPr lang="en-US" sz="2000" dirty="0">
                <a:solidFill>
                  <a:srgbClr val="002060"/>
                </a:solidFill>
                <a:latin typeface="Baloo 2 ExtraBold" pitchFamily="2" charset="0"/>
              </a:rPr>
              <a:t>         </a:t>
            </a:r>
          </a:p>
          <a:p>
            <a:pPr algn="just"/>
            <a:r>
              <a:rPr lang="en-US" sz="2800" dirty="0">
                <a:solidFill>
                  <a:srgbClr val="002060"/>
                </a:solidFill>
                <a:latin typeface="Nunito" pitchFamily="2" charset="0"/>
              </a:rPr>
              <a:t>     </a:t>
            </a:r>
            <a:r>
              <a:rPr lang="vi-VN" sz="2800" dirty="0">
                <a:latin typeface="Nunito" pitchFamily="2" charset="0"/>
              </a:rPr>
              <a:t>Vích-to Huy-gô bộc lộ tài năng thơ ca </a:t>
            </a:r>
            <a:endParaRPr lang="en-US" sz="2800" dirty="0">
              <a:latin typeface="Nunito" pitchFamily="2" charset="0"/>
            </a:endParaRPr>
          </a:p>
          <a:p>
            <a:pPr algn="just"/>
            <a:r>
              <a:rPr lang="vi-VN" sz="2800" dirty="0">
                <a:latin typeface="Nunito" pitchFamily="2" charset="0"/>
              </a:rPr>
              <a:t>của mình từ rất sớm. Hồi còn là học sinh </a:t>
            </a:r>
            <a:endParaRPr lang="en-US" sz="2800" dirty="0">
              <a:latin typeface="Nunito" pitchFamily="2" charset="0"/>
            </a:endParaRPr>
          </a:p>
          <a:p>
            <a:pPr algn="just"/>
            <a:r>
              <a:rPr lang="vi-VN" sz="2800" dirty="0">
                <a:latin typeface="Nunito" pitchFamily="2" charset="0"/>
              </a:rPr>
              <a:t>tiểu học, cậu học chăm, thông minh, giỏi </a:t>
            </a:r>
            <a:endParaRPr lang="en-US" sz="2800" dirty="0">
              <a:latin typeface="Nunito" pitchFamily="2" charset="0"/>
            </a:endParaRPr>
          </a:p>
          <a:p>
            <a:pPr algn="just"/>
            <a:r>
              <a:rPr lang="vi-VN" sz="2800" dirty="0">
                <a:latin typeface="Nunito" pitchFamily="2" charset="0"/>
              </a:rPr>
              <a:t>đều các môn.</a:t>
            </a:r>
            <a:endParaRPr lang="en-US" sz="2800" dirty="0">
              <a:latin typeface="Nunito" pitchFamily="2" charset="0"/>
            </a:endParaRPr>
          </a:p>
          <a:p>
            <a:pPr algn="just"/>
            <a:r>
              <a:rPr lang="en-US" sz="2800" dirty="0">
                <a:latin typeface="Nunito" pitchFamily="2" charset="0"/>
              </a:rPr>
              <a:t>     </a:t>
            </a:r>
            <a:r>
              <a:rPr lang="vi-VN" sz="2800" dirty="0">
                <a:latin typeface="Nunito" pitchFamily="2" charset="0"/>
              </a:rPr>
              <a:t>Một lần, vào giờ kiểm tra Toán cuối năm, trong khi các bạn khác mải miết làm bài thì không hiểu sao Huy-gô lại ngồi cắn bút từ đầu</a:t>
            </a:r>
            <a:r>
              <a:rPr lang="en-US" sz="2800" dirty="0">
                <a:latin typeface="Nunito" pitchFamily="2" charset="0"/>
              </a:rPr>
              <a:t> </a:t>
            </a:r>
            <a:r>
              <a:rPr lang="vi-VN" sz="2800" dirty="0">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800" dirty="0">
                <a:latin typeface="Nunito" pitchFamily="2" charset="0"/>
              </a:rPr>
              <a:t>         </a:t>
            </a:r>
            <a:endParaRPr lang="vi-VN" sz="2800" i="1" dirty="0">
              <a:latin typeface="Nunito" pitchFamily="2"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2" name="Picture 1"/>
          <p:cNvPicPr>
            <a:picLocks noChangeAspect="1"/>
          </p:cNvPicPr>
          <p:nvPr/>
        </p:nvPicPr>
        <p:blipFill>
          <a:blip r:embed="rId3"/>
          <a:stretch>
            <a:fillRect/>
          </a:stretch>
        </p:blipFill>
        <p:spPr>
          <a:xfrm>
            <a:off x="6850145" y="339365"/>
            <a:ext cx="5140750" cy="2663825"/>
          </a:xfrm>
          <a:prstGeom prst="rect">
            <a:avLst/>
          </a:prstGeom>
        </p:spPr>
      </p:pic>
    </p:spTree>
    <p:extLst>
      <p:ext uri="{BB962C8B-B14F-4D97-AF65-F5344CB8AC3E}">
        <p14:creationId xmlns:p14="http://schemas.microsoft.com/office/powerpoint/2010/main" val="41160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E8B30-18EB-CEA4-1536-86D0768112CA}"/>
              </a:ext>
            </a:extLst>
          </p:cNvPr>
          <p:cNvSpPr txBox="1"/>
          <p:nvPr/>
        </p:nvSpPr>
        <p:spPr>
          <a:xfrm>
            <a:off x="452487" y="0"/>
            <a:ext cx="11378152" cy="6863417"/>
          </a:xfrm>
          <a:prstGeom prst="rect">
            <a:avLst/>
          </a:prstGeom>
          <a:noFill/>
        </p:spPr>
        <p:txBody>
          <a:bodyPr wrap="square">
            <a:spAutoFit/>
          </a:bodyPr>
          <a:lstStyle/>
          <a:p>
            <a:pPr algn="ctr"/>
            <a:endParaRPr lang="en-US" sz="2800" b="0" i="0" dirty="0">
              <a:solidFill>
                <a:srgbClr val="FF0000"/>
              </a:solidFill>
              <a:effectLst/>
              <a:latin typeface="Nunito" pitchFamily="2" charset="0"/>
              <a:cs typeface="Baloo 2 ExtraBold" pitchFamily="2" charset="0"/>
            </a:endParaRPr>
          </a:p>
          <a:p>
            <a:pPr algn="just"/>
            <a:endParaRPr lang="en-US" sz="2400" dirty="0">
              <a:latin typeface="Nunito" pitchFamily="2" charset="0"/>
            </a:endParaRPr>
          </a:p>
          <a:p>
            <a:pPr algn="just"/>
            <a:r>
              <a:rPr lang="en-US" sz="2400" dirty="0">
                <a:latin typeface="Nunito" pitchFamily="2" charset="0"/>
              </a:rPr>
              <a:t>        </a:t>
            </a: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r>
              <a:rPr lang="en-US" sz="2400" dirty="0">
                <a:latin typeface="Nunito" pitchFamily="2" charset="0"/>
              </a:rPr>
              <a:t>        </a:t>
            </a:r>
            <a:r>
              <a:rPr lang="vi-VN" sz="28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800" dirty="0">
                <a:latin typeface="Nunito" pitchFamily="2" charset="0"/>
              </a:rPr>
              <a:t>       </a:t>
            </a:r>
            <a:r>
              <a:rPr lang="vi-VN" sz="2800" dirty="0">
                <a:latin typeface="Nunito" pitchFamily="2" charset="0"/>
              </a:rPr>
              <a:t>- Lời giải bài toán được viết bằng thơ! À, ra thế!</a:t>
            </a:r>
          </a:p>
          <a:p>
            <a:pPr algn="just"/>
            <a:r>
              <a:rPr lang="en-US" sz="2800" dirty="0">
                <a:latin typeface="Nunito" pitchFamily="2" charset="0"/>
              </a:rPr>
              <a:t>       </a:t>
            </a:r>
            <a:r>
              <a:rPr lang="en-US" sz="2800" dirty="0" err="1">
                <a:latin typeface="Nunito" pitchFamily="2" charset="0"/>
              </a:rPr>
              <a:t>Sau</a:t>
            </a:r>
            <a:r>
              <a:rPr lang="en-US" sz="2800" dirty="0">
                <a:latin typeface="Nunito" pitchFamily="2" charset="0"/>
              </a:rPr>
              <a:t> </a:t>
            </a:r>
            <a:r>
              <a:rPr lang="en-US" sz="2800" dirty="0" err="1">
                <a:latin typeface="Nunito" pitchFamily="2" charset="0"/>
              </a:rPr>
              <a:t>này</a:t>
            </a:r>
            <a:r>
              <a:rPr lang="en-US" sz="2800" dirty="0">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p>
          <a:p>
            <a:pPr algn="r"/>
            <a:r>
              <a:rPr lang="vi-VN" sz="2800" i="1" dirty="0">
                <a:latin typeface="Nunito" pitchFamily="2" charset="0"/>
              </a:rPr>
              <a:t>(Theo Kể chuyện danh nhân thế giới)</a:t>
            </a: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3" name="Picture 2"/>
          <p:cNvPicPr>
            <a:picLocks noChangeAspect="1"/>
          </p:cNvPicPr>
          <p:nvPr/>
        </p:nvPicPr>
        <p:blipFill>
          <a:blip r:embed="rId3"/>
          <a:stretch>
            <a:fillRect/>
          </a:stretch>
        </p:blipFill>
        <p:spPr>
          <a:xfrm>
            <a:off x="1225486" y="239911"/>
            <a:ext cx="9803875" cy="3313994"/>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a16="http://schemas.microsoft.com/office/drawing/2014/main"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từ</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khó</a:t>
            </a:r>
            <a:endParaRPr lang="en-US" sz="28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Vích</a:t>
            </a:r>
            <a:r>
              <a:rPr lang="en-US" sz="2800" dirty="0">
                <a:solidFill>
                  <a:schemeClr val="accent6">
                    <a:lumMod val="50000"/>
                  </a:schemeClr>
                </a:solidFill>
                <a:latin typeface="Baloo 2 SemiBold" pitchFamily="2" charset="0"/>
                <a:cs typeface="Baloo 2 SemiBold" pitchFamily="2" charset="0"/>
              </a:rPr>
              <a:t> to-</a:t>
            </a:r>
            <a:r>
              <a:rPr lang="en-US" sz="2800" dirty="0" err="1">
                <a:solidFill>
                  <a:schemeClr val="accent6">
                    <a:lumMod val="50000"/>
                  </a:schemeClr>
                </a:solidFill>
                <a:latin typeface="Baloo 2 SemiBold" pitchFamily="2" charset="0"/>
                <a:cs typeface="Baloo 2 SemiBold" pitchFamily="2" charset="0"/>
              </a:rPr>
              <a:t>Huy</a:t>
            </a:r>
            <a:r>
              <a:rPr lang="en-US" sz="2800" dirty="0">
                <a:solidFill>
                  <a:schemeClr val="accent6">
                    <a:lumMod val="50000"/>
                  </a:schemeClr>
                </a:solidFill>
                <a:latin typeface="Baloo 2 SemiBold" pitchFamily="2" charset="0"/>
                <a:cs typeface="Baloo 2 SemiBold" pitchFamily="2" charset="0"/>
              </a:rPr>
              <a:t>-</a:t>
            </a:r>
            <a:r>
              <a:rPr lang="en-US" sz="2800" dirty="0" err="1">
                <a:solidFill>
                  <a:schemeClr val="accent6">
                    <a:lumMod val="50000"/>
                  </a:schemeClr>
                </a:solidFill>
                <a:latin typeface="Baloo 2 SemiBold" pitchFamily="2" charset="0"/>
                <a:cs typeface="Baloo 2 SemiBold" pitchFamily="2" charset="0"/>
              </a:rPr>
              <a:t>gô</a:t>
            </a:r>
            <a:endParaRPr lang="en-US" sz="28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mười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lăm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phút</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mải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miết</a:t>
            </a:r>
            <a:endParaRPr lang="en-US" sz="28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liếc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nhìn</a:t>
            </a:r>
            <a:endParaRPr lang="en-US" sz="28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Baloo 2 SemiBold" pitchFamily="2" charset="0"/>
                <a:cs typeface="Baloo 2 SemiBold" pitchFamily="2" charset="0"/>
              </a:rPr>
              <a:t>reo </a:t>
            </a:r>
            <a:r>
              <a:rPr lang="en-US" sz="2800" dirty="0" err="1">
                <a:solidFill>
                  <a:schemeClr val="accent6">
                    <a:lumMod val="50000"/>
                  </a:schemeClr>
                </a:solidFill>
                <a:latin typeface="Baloo 2 SemiBold" pitchFamily="2" charset="0"/>
                <a:cs typeface="Baloo 2 SemiBold" pitchFamily="2" charset="0"/>
              </a:rPr>
              <a:t>lên</a:t>
            </a:r>
            <a:endParaRPr lang="en-US" sz="28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201673" y="327523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00371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2206341" y="1013146"/>
            <a:ext cx="8266838" cy="5392132"/>
          </a:xfrm>
          <a:prstGeom prst="rect">
            <a:avLst/>
          </a:prstGeom>
        </p:spPr>
      </p:pic>
      <p:pic>
        <p:nvPicPr>
          <p:cNvPr id="2" name="Picture 1">
            <a:extLst>
              <a:ext uri="{FF2B5EF4-FFF2-40B4-BE49-F238E27FC236}">
                <a16:creationId xmlns:a16="http://schemas.microsoft.com/office/drawing/2014/main"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D8FD718C-C998-AE40-1849-23A77C870C8C}"/>
              </a:ext>
            </a:extLst>
          </p:cNvPr>
          <p:cNvSpPr txBox="1"/>
          <p:nvPr/>
        </p:nvSpPr>
        <p:spPr>
          <a:xfrm>
            <a:off x="1160793" y="366064"/>
            <a:ext cx="2546503"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28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98A39F1F-33BB-1A77-A482-42835CCD4F14}"/>
              </a:ext>
            </a:extLst>
          </p:cNvPr>
          <p:cNvSpPr txBox="1"/>
          <p:nvPr/>
        </p:nvSpPr>
        <p:spPr>
          <a:xfrm>
            <a:off x="2998666" y="1365332"/>
            <a:ext cx="720882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1: </a:t>
            </a:r>
            <a:r>
              <a:rPr lang="en-US" sz="2800" dirty="0" err="1">
                <a:solidFill>
                  <a:schemeClr val="accent6">
                    <a:lumMod val="50000"/>
                  </a:schemeClr>
                </a:solidFill>
                <a:latin typeface="Nunito Black" pitchFamily="2" charset="0"/>
                <a:cs typeface="Baloo 2 SemiBold" pitchFamily="2" charset="0"/>
              </a:rPr>
              <a:t>Từ</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đầu</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giỏi</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đều</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các</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môn</a:t>
            </a:r>
            <a:r>
              <a:rPr lang="en-US" sz="28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a16="http://schemas.microsoft.com/office/drawing/2014/main" id="{3BD4A3DF-8895-5A22-FFC3-10B1D9102147}"/>
              </a:ext>
            </a:extLst>
          </p:cNvPr>
          <p:cNvSpPr txBox="1"/>
          <p:nvPr/>
        </p:nvSpPr>
        <p:spPr>
          <a:xfrm>
            <a:off x="2998665" y="2471351"/>
            <a:ext cx="7208822"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2: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thay</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cho</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Huy-gô</a:t>
            </a:r>
            <a:endParaRPr lang="en-US" sz="28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691F0C44-69F1-721F-D256-975AAAB92342}"/>
              </a:ext>
            </a:extLst>
          </p:cNvPr>
          <p:cNvSpPr txBox="1"/>
          <p:nvPr/>
        </p:nvSpPr>
        <p:spPr>
          <a:xfrm>
            <a:off x="2998664" y="3664985"/>
            <a:ext cx="7208823" cy="578882"/>
          </a:xfrm>
          <a:prstGeom prst="roundRect">
            <a:avLst/>
          </a:prstGeom>
          <a:solidFill>
            <a:srgbClr val="FFCCFF"/>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3: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a:solidFill>
                  <a:schemeClr val="accent6">
                    <a:lumMod val="50000"/>
                  </a:schemeClr>
                </a:solidFill>
                <a:latin typeface="Nunito Black" pitchFamily="2" charset="0"/>
                <a:cs typeface="Baloo 2 SemiBold" pitchFamily="2" charset="0"/>
              </a:rPr>
              <a:t>À, </a:t>
            </a:r>
            <a:r>
              <a:rPr lang="en-US" sz="2800" i="1" dirty="0" err="1">
                <a:solidFill>
                  <a:schemeClr val="accent6">
                    <a:lumMod val="50000"/>
                  </a:schemeClr>
                </a:solidFill>
                <a:latin typeface="Nunito Black" pitchFamily="2" charset="0"/>
                <a:cs typeface="Baloo 2 SemiBold" pitchFamily="2" charset="0"/>
              </a:rPr>
              <a:t>ra</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thế</a:t>
            </a:r>
            <a:r>
              <a:rPr lang="en-US" sz="28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a16="http://schemas.microsoft.com/office/drawing/2014/main"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a16="http://schemas.microsoft.com/office/drawing/2014/main" id="{691F0C44-69F1-721F-D256-975AAAB92342}"/>
              </a:ext>
            </a:extLst>
          </p:cNvPr>
          <p:cNvSpPr txBox="1"/>
          <p:nvPr/>
        </p:nvSpPr>
        <p:spPr>
          <a:xfrm>
            <a:off x="2998664" y="4745690"/>
            <a:ext cx="7208823" cy="578882"/>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4: </a:t>
            </a: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còn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lại</a:t>
            </a:r>
            <a:endParaRPr lang="en-US" sz="28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emplate/>
  <TotalTime>1564</TotalTime>
  <Words>1049</Words>
  <Application>Microsoft Office PowerPoint</Application>
  <PresentationFormat>Widescreen</PresentationFormat>
  <Paragraphs>84</Paragraphs>
  <Slides>21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KaiTi</vt:lpstr>
      <vt:lpstr>#9Slide03 AmpleSoft Bold</vt:lpstr>
      <vt:lpstr>Arial</vt:lpstr>
      <vt:lpstr>Baloo 2 ExtraBold</vt:lpstr>
      <vt:lpstr>Baloo 2 SemiBold</vt:lpstr>
      <vt:lpstr>Calibri</vt:lpstr>
      <vt:lpstr>Nunito</vt:lpstr>
      <vt:lpstr>Nunito Black</vt:lpstr>
      <vt:lpstr>Sigmar One</vt:lpstr>
      <vt:lpstr>www.jpppt.com</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ACER NITRO 5</cp:lastModifiedBy>
  <cp:revision>139</cp:revision>
  <dcterms:created xsi:type="dcterms:W3CDTF">2022-01-15T08:39:00Z</dcterms:created>
  <dcterms:modified xsi:type="dcterms:W3CDTF">2024-10-14T11:36:09Z</dcterms:modified>
</cp:coreProperties>
</file>